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legreya ExtraBold"/>
      <p:bold r:id="rId15"/>
      <p:boldItalic r:id="rId16"/>
    </p:embeddedFont>
    <p:embeddedFont>
      <p:font typeface="Alegrey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egrey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legreyaExtraBold-bold.fntdata"/><Relationship Id="rId14" Type="http://schemas.openxmlformats.org/officeDocument/2006/relationships/slide" Target="slides/slide9.xml"/><Relationship Id="rId17" Type="http://schemas.openxmlformats.org/officeDocument/2006/relationships/font" Target="fonts/Alegreya-regular.fntdata"/><Relationship Id="rId16" Type="http://schemas.openxmlformats.org/officeDocument/2006/relationships/font" Target="fonts/AlegreyaExtraBold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egreya-italic.fntdata"/><Relationship Id="rId6" Type="http://schemas.openxmlformats.org/officeDocument/2006/relationships/slide" Target="slides/slide1.xml"/><Relationship Id="rId18" Type="http://schemas.openxmlformats.org/officeDocument/2006/relationships/font" Target="fonts/Alegrey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1adba4fc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1adba4fc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1adba4fc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1adba4fc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1adba4fc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1adba4fc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1adba4fc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1adba4fc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1adba4fc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1adba4fc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1adba4fc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1adba4fc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1adba4fc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1adba4fc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93c75d90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93c75d90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20.png"/><Relationship Id="rId5" Type="http://schemas.openxmlformats.org/officeDocument/2006/relationships/image" Target="../media/image5.png"/><Relationship Id="rId6" Type="http://schemas.openxmlformats.org/officeDocument/2006/relationships/image" Target="../media/image15.png"/><Relationship Id="rId7" Type="http://schemas.openxmlformats.org/officeDocument/2006/relationships/image" Target="../media/image12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7.png"/><Relationship Id="rId6" Type="http://schemas.openxmlformats.org/officeDocument/2006/relationships/image" Target="../media/image16.png"/><Relationship Id="rId7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548" y="590238"/>
            <a:ext cx="2965976" cy="395587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5115400" y="590250"/>
            <a:ext cx="3026100" cy="3181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4951300" y="593850"/>
            <a:ext cx="33543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latin typeface="Alegreya"/>
                <a:ea typeface="Alegreya"/>
                <a:cs typeface="Alegreya"/>
                <a:sym typeface="Alegreya"/>
              </a:rPr>
              <a:t>Présentation </a:t>
            </a:r>
            <a:endParaRPr sz="2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latin typeface="Alegreya"/>
                <a:ea typeface="Alegreya"/>
                <a:cs typeface="Alegreya"/>
                <a:sym typeface="Alegreya"/>
              </a:rPr>
              <a:t>BE Graphes </a:t>
            </a:r>
            <a:endParaRPr sz="2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latin typeface="Alegreya"/>
                <a:ea typeface="Alegreya"/>
                <a:cs typeface="Alegreya"/>
                <a:sym typeface="Alegreya"/>
              </a:rPr>
              <a:t>Recherche de chemins </a:t>
            </a:r>
            <a:endParaRPr sz="1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legreya"/>
                <a:ea typeface="Alegreya"/>
                <a:cs typeface="Alegreya"/>
                <a:sym typeface="Alegreya"/>
              </a:rPr>
              <a:t>Mardi 4 juin</a:t>
            </a:r>
            <a:endParaRPr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legreya"/>
                <a:ea typeface="Alegreya"/>
                <a:cs typeface="Alegreya"/>
                <a:sym typeface="Alegreya"/>
              </a:rPr>
              <a:t>	</a:t>
            </a:r>
            <a:endParaRPr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legreya"/>
                <a:ea typeface="Alegreya"/>
                <a:cs typeface="Alegreya"/>
                <a:sym typeface="Alegreya"/>
              </a:rPr>
              <a:t>Prieu Arnaud	      Gouvine-Birrer Denis</a:t>
            </a:r>
            <a:endParaRPr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1879353" y="4431450"/>
            <a:ext cx="21174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legreya ExtraBold"/>
                <a:ea typeface="Alegreya ExtraBold"/>
                <a:cs typeface="Alegreya ExtraBold"/>
                <a:sym typeface="Alegreya ExtraBold"/>
              </a:rPr>
              <a:t>Mr Edsger Dijkstra </a:t>
            </a:r>
            <a:endParaRPr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199500" y="183900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3200100" y="91950"/>
            <a:ext cx="2768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Introduction 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984750" y="949575"/>
            <a:ext cx="68229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932100" y="949575"/>
            <a:ext cx="3639900" cy="3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egreya"/>
              <a:ea typeface="Alegreya"/>
              <a:cs typeface="Alegreya"/>
              <a:sym typeface="Alegreya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88" y="949564"/>
            <a:ext cx="4506725" cy="30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5490150" y="1873550"/>
            <a:ext cx="1974000" cy="152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5151200" y="796822"/>
            <a:ext cx="24681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Théorie des Graphes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                        </a:t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923549" y="2134551"/>
            <a:ext cx="1107201" cy="97984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/>
          <p:nvPr/>
        </p:nvSpPr>
        <p:spPr>
          <a:xfrm>
            <a:off x="6394725" y="1353975"/>
            <a:ext cx="1538700" cy="3957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6457575" y="1384897"/>
            <a:ext cx="1413000" cy="316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6708525" y="844050"/>
            <a:ext cx="911100" cy="751200"/>
          </a:xfrm>
          <a:prstGeom prst="can">
            <a:avLst>
              <a:gd fmla="val 25000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 txBox="1"/>
          <p:nvPr/>
        </p:nvSpPr>
        <p:spPr>
          <a:xfrm>
            <a:off x="6457575" y="912475"/>
            <a:ext cx="13290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Projet           Java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6761175" y="859963"/>
            <a:ext cx="805800" cy="1548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 flipH="1">
            <a:off x="7193900" y="555750"/>
            <a:ext cx="138900" cy="395700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7193900" y="355800"/>
            <a:ext cx="138900" cy="395700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 rot="3102590">
            <a:off x="7256313" y="207417"/>
            <a:ext cx="130720" cy="395767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6657175" y="3524421"/>
            <a:ext cx="1329000" cy="109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/>
        </p:nvSpPr>
        <p:spPr>
          <a:xfrm>
            <a:off x="6604975" y="3678850"/>
            <a:ext cx="14334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Recherche du Plus Court Chemin</a:t>
            </a:r>
            <a:endParaRPr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 rot="-2070894">
            <a:off x="6841134" y="568727"/>
            <a:ext cx="138717" cy="395757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 rot="1625570">
            <a:off x="6808358" y="361972"/>
            <a:ext cx="131084" cy="282155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 rot="-7732303">
            <a:off x="6946100" y="245704"/>
            <a:ext cx="101342" cy="250995"/>
          </a:xfrm>
          <a:prstGeom prst="moon">
            <a:avLst>
              <a:gd fmla="val 71791" name="adj"/>
            </a:avLst>
          </a:prstGeom>
          <a:solidFill>
            <a:srgbClr val="B10000">
              <a:alpha val="73080"/>
            </a:srgbClr>
          </a:solidFill>
          <a:ln cap="flat" cmpd="sng" w="9525">
            <a:solidFill>
              <a:srgbClr val="B1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/>
          <p:nvPr/>
        </p:nvSpPr>
        <p:spPr>
          <a:xfrm flipH="1" rot="10800000">
            <a:off x="6708525" y="1329388"/>
            <a:ext cx="911100" cy="166200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solidFill>
            <a:srgbClr val="CFE2F3"/>
          </a:solidFill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 flipH="1" rot="10800000">
            <a:off x="6708525" y="1116725"/>
            <a:ext cx="911100" cy="166200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solidFill>
            <a:srgbClr val="CFE2F3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 rot="9229422">
            <a:off x="7717844" y="898876"/>
            <a:ext cx="257064" cy="347897"/>
          </a:xfrm>
          <a:prstGeom prst="moon">
            <a:avLst>
              <a:gd fmla="val 41191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199500" y="183900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3200100" y="91950"/>
            <a:ext cx="2768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Tests de validité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918375" y="791100"/>
            <a:ext cx="28224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Alegreya"/>
                <a:ea typeface="Alegreya"/>
                <a:cs typeface="Alegreya"/>
                <a:sym typeface="Alegreya"/>
              </a:rPr>
              <a:t>Tests visuels : </a:t>
            </a:r>
            <a:endParaRPr sz="1800"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1169025" y="3395750"/>
            <a:ext cx="2321100" cy="9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Alegreya"/>
                <a:ea typeface="Alegreya"/>
                <a:cs typeface="Alegreya"/>
                <a:sym typeface="Alegreya"/>
              </a:rPr>
              <a:t>Trajet de Rodez à Recoules-Prévinquières</a:t>
            </a:r>
            <a:endParaRPr sz="10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Alegreya"/>
                <a:ea typeface="Alegreya"/>
                <a:cs typeface="Alegreya"/>
                <a:sym typeface="Alegreya"/>
              </a:rPr>
              <a:t>       Bellman-Ford</a:t>
            </a:r>
            <a:endParaRPr sz="10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Alegreya"/>
                <a:ea typeface="Alegreya"/>
                <a:cs typeface="Alegreya"/>
                <a:sym typeface="Alegreya"/>
              </a:rPr>
              <a:t>       Dijkstra</a:t>
            </a:r>
            <a:endParaRPr sz="1000">
              <a:latin typeface="Alegreya"/>
              <a:ea typeface="Alegreya"/>
              <a:cs typeface="Alegreya"/>
              <a:sym typeface="Alegreya"/>
            </a:endParaRPr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254" y="1367200"/>
            <a:ext cx="2462650" cy="20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/>
          <p:nvPr/>
        </p:nvSpPr>
        <p:spPr>
          <a:xfrm>
            <a:off x="1283675" y="3666375"/>
            <a:ext cx="114300" cy="11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1283675" y="3817850"/>
            <a:ext cx="114300" cy="1143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4879725" y="791100"/>
            <a:ext cx="35520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Alegreya"/>
                <a:ea typeface="Alegreya"/>
                <a:cs typeface="Alegreya"/>
                <a:sym typeface="Alegreya"/>
              </a:rPr>
              <a:t>Test avec affichage durant exécution</a:t>
            </a:r>
            <a:endParaRPr sz="1800">
              <a:latin typeface="Alegreya"/>
              <a:ea typeface="Alegreya"/>
              <a:cs typeface="Alegreya"/>
              <a:sym typeface="Alegre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latin typeface="Alegreya"/>
                <a:ea typeface="Alegreya"/>
                <a:cs typeface="Alegreya"/>
                <a:sym typeface="Alegreya"/>
              </a:rPr>
              <a:t>lorsque :  </a:t>
            </a:r>
            <a:endParaRPr sz="1800"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4944188" y="1426875"/>
            <a:ext cx="1565028" cy="1063152"/>
          </a:xfrm>
          <a:prstGeom prst="cloud">
            <a:avLst/>
          </a:prstGeom>
          <a:solidFill>
            <a:srgbClr val="D9D2E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51C75"/>
                </a:solidFill>
                <a:latin typeface="Alegreya"/>
                <a:ea typeface="Alegreya"/>
                <a:cs typeface="Alegreya"/>
                <a:sym typeface="Alegreya"/>
              </a:rPr>
              <a:t>Un point à marquer l’est déjà</a:t>
            </a:r>
            <a:endParaRPr>
              <a:solidFill>
                <a:srgbClr val="351C75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6708450" y="1786600"/>
            <a:ext cx="1565028" cy="1063152"/>
          </a:xfrm>
          <a:prstGeom prst="cloud">
            <a:avLst/>
          </a:prstGeom>
          <a:solidFill>
            <a:srgbClr val="D9D2E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51C75"/>
                </a:solidFill>
                <a:latin typeface="Alegreya"/>
                <a:ea typeface="Alegreya"/>
                <a:cs typeface="Alegreya"/>
                <a:sym typeface="Alegreya"/>
              </a:rPr>
              <a:t>Les coûts ne sont pas croissants</a:t>
            </a:r>
            <a:endParaRPr>
              <a:solidFill>
                <a:srgbClr val="351C75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16" name="Google Shape;116;p15"/>
          <p:cNvSpPr/>
          <p:nvPr/>
        </p:nvSpPr>
        <p:spPr>
          <a:xfrm>
            <a:off x="4571988" y="2849750"/>
            <a:ext cx="1565028" cy="1063152"/>
          </a:xfrm>
          <a:prstGeom prst="cloud">
            <a:avLst/>
          </a:prstGeom>
          <a:solidFill>
            <a:srgbClr val="D9D2E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51C75"/>
                </a:solidFill>
                <a:latin typeface="Alegreya"/>
                <a:ea typeface="Alegreya"/>
                <a:cs typeface="Alegreya"/>
                <a:sym typeface="Alegreya"/>
              </a:rPr>
              <a:t>Les labels atteints</a:t>
            </a:r>
            <a:endParaRPr>
              <a:solidFill>
                <a:srgbClr val="351C75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6509213" y="3191950"/>
            <a:ext cx="1565028" cy="1063152"/>
          </a:xfrm>
          <a:prstGeom prst="cloud">
            <a:avLst/>
          </a:prstGeom>
          <a:solidFill>
            <a:srgbClr val="D9D2E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51C75"/>
                </a:solidFill>
                <a:latin typeface="Alegreya"/>
                <a:ea typeface="Alegreya"/>
                <a:cs typeface="Alegreya"/>
                <a:sym typeface="Alegreya"/>
              </a:rPr>
              <a:t>Si le tas est vide, sa taille et sa validité</a:t>
            </a:r>
            <a:endParaRPr>
              <a:solidFill>
                <a:srgbClr val="351C75"/>
              </a:solidFill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5402713" y="4650050"/>
            <a:ext cx="24180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Alegreya"/>
                <a:ea typeface="Alegreya"/>
                <a:cs typeface="Alegreya"/>
                <a:sym typeface="Alegreya"/>
              </a:rPr>
              <a:t>E</a:t>
            </a:r>
            <a:r>
              <a:rPr lang="fr" sz="1000">
                <a:latin typeface="Alegreya"/>
                <a:ea typeface="Alegreya"/>
                <a:cs typeface="Alegreya"/>
                <a:sym typeface="Alegreya"/>
              </a:rPr>
              <a:t>n commentaire </a:t>
            </a:r>
            <a:r>
              <a:rPr lang="fr" sz="1000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rPr>
              <a:t>dans le code fourni </a:t>
            </a:r>
            <a:endParaRPr sz="1000">
              <a:latin typeface="Alegreya"/>
              <a:ea typeface="Alegreya"/>
              <a:cs typeface="Alegreya"/>
              <a:sym typeface="Alegrey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 txBox="1"/>
          <p:nvPr/>
        </p:nvSpPr>
        <p:spPr>
          <a:xfrm>
            <a:off x="3200100" y="91950"/>
            <a:ext cx="2768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Tests de validité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130" name="Google Shape;130;p16"/>
          <p:cNvPicPr preferRelativeResize="0"/>
          <p:nvPr/>
        </p:nvPicPr>
        <p:blipFill rotWithShape="1">
          <a:blip r:embed="rId3">
            <a:alphaModFix/>
          </a:blip>
          <a:srcRect b="-26395" l="-27769" r="-18386" t="-19760"/>
          <a:stretch/>
        </p:blipFill>
        <p:spPr>
          <a:xfrm>
            <a:off x="715950" y="627075"/>
            <a:ext cx="3209925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/>
        </p:nvSpPr>
        <p:spPr>
          <a:xfrm>
            <a:off x="1238275" y="2492400"/>
            <a:ext cx="3405300" cy="21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JUnit Test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Découverte de bug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Des Solutions pas Optimales</a:t>
            </a: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4387" y="1672375"/>
            <a:ext cx="2193376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/>
          <p:nvPr/>
        </p:nvSpPr>
        <p:spPr>
          <a:xfrm>
            <a:off x="5116225" y="949975"/>
            <a:ext cx="23097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Découverte du principe d’oracle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 txBox="1"/>
          <p:nvPr/>
        </p:nvSpPr>
        <p:spPr>
          <a:xfrm>
            <a:off x="2386438" y="91950"/>
            <a:ext cx="43659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Tests de performance 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145" name="Google Shape;14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875" y="1376400"/>
            <a:ext cx="3980875" cy="238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7738" y="1376400"/>
            <a:ext cx="4091475" cy="23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 txBox="1"/>
          <p:nvPr/>
        </p:nvSpPr>
        <p:spPr>
          <a:xfrm>
            <a:off x="3200100" y="91950"/>
            <a:ext cx="2768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2386438" y="91950"/>
            <a:ext cx="43659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Tests de performance 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159" name="Google Shape;15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897" y="1125275"/>
            <a:ext cx="2380526" cy="1321651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0" name="Google Shape;160;p18"/>
          <p:cNvSpPr/>
          <p:nvPr/>
        </p:nvSpPr>
        <p:spPr>
          <a:xfrm rot="784">
            <a:off x="3889552" y="1113830"/>
            <a:ext cx="1315800" cy="37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640" y="789803"/>
            <a:ext cx="1181198" cy="1181198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8"/>
          <p:cNvSpPr txBox="1"/>
          <p:nvPr/>
        </p:nvSpPr>
        <p:spPr>
          <a:xfrm>
            <a:off x="6795700" y="904600"/>
            <a:ext cx="1420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Courte Distance =&gt; poids des test plus lourds ?</a:t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 rot="919363">
            <a:off x="4068592" y="2203062"/>
            <a:ext cx="1315772" cy="37415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5800" y="3794103"/>
            <a:ext cx="1420500" cy="943844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8790" y="2250300"/>
            <a:ext cx="1874520" cy="9144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18"/>
          <p:cNvSpPr/>
          <p:nvPr/>
        </p:nvSpPr>
        <p:spPr>
          <a:xfrm>
            <a:off x="6592100" y="3247650"/>
            <a:ext cx="627900" cy="4635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0000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0025" y="2847250"/>
            <a:ext cx="2316000" cy="13896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96575" y="2847250"/>
            <a:ext cx="2316000" cy="13896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0488" y="1907600"/>
            <a:ext cx="2172535" cy="28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 txBox="1"/>
          <p:nvPr/>
        </p:nvSpPr>
        <p:spPr>
          <a:xfrm>
            <a:off x="2386451" y="91950"/>
            <a:ext cx="47058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Problème ouvert : covoiturage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5948" y="1859850"/>
            <a:ext cx="2461351" cy="258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/>
          <p:nvPr/>
        </p:nvSpPr>
        <p:spPr>
          <a:xfrm>
            <a:off x="1122875" y="1021225"/>
            <a:ext cx="3007500" cy="59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/>
              <a:t>3 Dijkstra en même temps </a:t>
            </a:r>
            <a:endParaRPr b="1" sz="1800"/>
          </a:p>
        </p:txBody>
      </p:sp>
      <p:sp>
        <p:nvSpPr>
          <p:cNvPr id="183" name="Google Shape;183;p19"/>
          <p:cNvSpPr/>
          <p:nvPr/>
        </p:nvSpPr>
        <p:spPr>
          <a:xfrm>
            <a:off x="4723000" y="1021225"/>
            <a:ext cx="3007500" cy="59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/>
              <a:t>Méthode getMiddlePoint()</a:t>
            </a:r>
            <a:endParaRPr b="1"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/>
              <a:t>à implémenter</a:t>
            </a:r>
            <a:endParaRPr b="1"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 txBox="1"/>
          <p:nvPr/>
        </p:nvSpPr>
        <p:spPr>
          <a:xfrm>
            <a:off x="2386438" y="91950"/>
            <a:ext cx="43659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 u="sng">
                <a:latin typeface="Alegreya ExtraBold"/>
                <a:ea typeface="Alegreya ExtraBold"/>
                <a:cs typeface="Alegreya ExtraBold"/>
                <a:sym typeface="Alegreya ExtraBold"/>
              </a:rPr>
              <a:t>Conclusion</a:t>
            </a:r>
            <a:endParaRPr sz="2800" u="sng"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75" y="1159825"/>
            <a:ext cx="1796001" cy="134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/>
          <p:nvPr/>
        </p:nvSpPr>
        <p:spPr>
          <a:xfrm>
            <a:off x="2386450" y="3363725"/>
            <a:ext cx="42681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Application concrète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fr"/>
              <a:t>Implémentation d’algorithmes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fr"/>
              <a:t>Problème =&gt; Résolution + Adaptation</a:t>
            </a:r>
            <a:endParaRPr/>
          </a:p>
        </p:txBody>
      </p:sp>
      <p:pic>
        <p:nvPicPr>
          <p:cNvPr id="195" name="Google Shape;195;p20"/>
          <p:cNvPicPr preferRelativeResize="0"/>
          <p:nvPr/>
        </p:nvPicPr>
        <p:blipFill rotWithShape="1">
          <a:blip r:embed="rId4">
            <a:alphaModFix/>
          </a:blip>
          <a:srcRect b="0" l="-3760" r="3760" t="0"/>
          <a:stretch/>
        </p:blipFill>
        <p:spPr>
          <a:xfrm>
            <a:off x="5768350" y="928719"/>
            <a:ext cx="1796002" cy="1197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0900" y="2212075"/>
            <a:ext cx="1205450" cy="115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275" y="2630699"/>
            <a:ext cx="1728200" cy="173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54466" y="3431950"/>
            <a:ext cx="1553319" cy="119735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9" name="Google Shape;199;p20"/>
          <p:cNvSpPr txBox="1"/>
          <p:nvPr/>
        </p:nvSpPr>
        <p:spPr>
          <a:xfrm>
            <a:off x="2467850" y="890950"/>
            <a:ext cx="31434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fr">
                <a:solidFill>
                  <a:schemeClr val="dk1"/>
                </a:solidFill>
              </a:rPr>
              <a:t>1er projet en orienté objet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fr">
                <a:solidFill>
                  <a:schemeClr val="dk1"/>
                </a:solidFill>
              </a:rPr>
              <a:t>Comprendre les Relations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fr">
                <a:solidFill>
                  <a:schemeClr val="dk1"/>
                </a:solidFill>
              </a:rPr>
              <a:t>Organiser le code</a:t>
            </a:r>
            <a:endParaRPr/>
          </a:p>
        </p:txBody>
      </p:sp>
      <p:sp>
        <p:nvSpPr>
          <p:cNvPr id="200" name="Google Shape;200;p20"/>
          <p:cNvSpPr txBox="1"/>
          <p:nvPr/>
        </p:nvSpPr>
        <p:spPr>
          <a:xfrm>
            <a:off x="2467850" y="2253650"/>
            <a:ext cx="29961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fr">
                <a:solidFill>
                  <a:schemeClr val="dk1"/>
                </a:solidFill>
              </a:rPr>
              <a:t>Phase de Test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fr">
                <a:solidFill>
                  <a:schemeClr val="dk1"/>
                </a:solidFill>
              </a:rPr>
              <a:t>Concept d’Oracle 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fr">
                <a:solidFill>
                  <a:schemeClr val="dk1"/>
                </a:solidFill>
              </a:rPr>
              <a:t>Esprit Critique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/>
          <p:nvPr/>
        </p:nvSpPr>
        <p:spPr>
          <a:xfrm>
            <a:off x="98850" y="91950"/>
            <a:ext cx="8946300" cy="49596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201525" y="180325"/>
            <a:ext cx="8745000" cy="477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275" y="299350"/>
            <a:ext cx="7509499" cy="454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/>
          <p:nvPr/>
        </p:nvSpPr>
        <p:spPr>
          <a:xfrm rot="-1027275">
            <a:off x="-289112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 flipH="1" rot="1027275">
            <a:off x="7898363" y="3381373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 flipH="1" rot="-9772725">
            <a:off x="-289112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 rot="9772725">
            <a:off x="7898363" y="-391777"/>
            <a:ext cx="1559681" cy="2129685"/>
          </a:xfrm>
          <a:prstGeom prst="lightningBol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